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70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6691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56032" y="201168"/>
            <a:ext cx="2194560" cy="1463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256032" y="16002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Today, Lead Tomorrow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256032" y="2103120"/>
            <a:ext cx="85953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MBA Universities in UP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256032" y="2944368"/>
            <a:ext cx="8595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Didn't Know Were This Good</a:t>
            </a:r>
            <a:endParaRPr lang="en-US" sz="2600" dirty="0"/>
          </a:p>
        </p:txBody>
      </p:sp>
      <p:sp>
        <p:nvSpPr>
          <p:cNvPr id="8" name="Text 5"/>
          <p:cNvSpPr/>
          <p:nvPr/>
        </p:nvSpPr>
        <p:spPr>
          <a:xfrm>
            <a:off x="256032" y="3703320"/>
            <a:ext cx="29260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75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56032" y="4480560"/>
            <a:ext cx="2743200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86400" y="4498848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COVER TODAY</a:t>
            </a:r>
            <a:endParaRPr lang="en-US" sz="16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98080" y="45720"/>
            <a:ext cx="1417320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914400"/>
            <a:ext cx="42062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411480" y="1078992"/>
            <a:ext cx="493776" cy="493776"/>
          </a:xfrm>
          <a:prstGeom prst="ellipse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4"/>
          <p:cNvSpPr/>
          <p:nvPr/>
        </p:nvSpPr>
        <p:spPr>
          <a:xfrm>
            <a:off x="411480" y="107899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05840" y="100584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MBA in UP?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05840" y="131673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Cost, growth &amp; global exposure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274320" y="914400"/>
            <a:ext cx="54864" cy="82296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274320" y="1920240"/>
            <a:ext cx="42062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11480" y="2084832"/>
            <a:ext cx="493776" cy="493776"/>
          </a:xfrm>
          <a:prstGeom prst="ellipse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411480" y="208483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005840" y="201168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MBA Universities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005840" y="232257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BBD, Amity, Lucknow, Shiv Nadar &amp; more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274320" y="1920240"/>
            <a:ext cx="54864" cy="82296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4"/>
          <p:cNvSpPr/>
          <p:nvPr/>
        </p:nvSpPr>
        <p:spPr>
          <a:xfrm>
            <a:off x="274320" y="2926080"/>
            <a:ext cx="42062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411480" y="3090672"/>
            <a:ext cx="493776" cy="493776"/>
          </a:xfrm>
          <a:prstGeom prst="ellipse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11480" y="309067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005840" y="301752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Look For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1005840" y="332841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Accreditation, placements, faculty</a:t>
            </a:r>
            <a:endParaRPr lang="en-US" sz="900" dirty="0"/>
          </a:p>
        </p:txBody>
      </p:sp>
      <p:sp>
        <p:nvSpPr>
          <p:cNvPr id="22" name="Shape 19"/>
          <p:cNvSpPr/>
          <p:nvPr/>
        </p:nvSpPr>
        <p:spPr>
          <a:xfrm>
            <a:off x="274320" y="2926080"/>
            <a:ext cx="54864" cy="82296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54880" y="914400"/>
            <a:ext cx="42062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1"/>
          <p:cNvSpPr/>
          <p:nvPr/>
        </p:nvSpPr>
        <p:spPr>
          <a:xfrm>
            <a:off x="4892040" y="1078992"/>
            <a:ext cx="493776" cy="493776"/>
          </a:xfrm>
          <a:prstGeom prst="ellipse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2"/>
          <p:cNvSpPr/>
          <p:nvPr/>
        </p:nvSpPr>
        <p:spPr>
          <a:xfrm>
            <a:off x="4892040" y="107899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6" name="Text 23"/>
          <p:cNvSpPr/>
          <p:nvPr/>
        </p:nvSpPr>
        <p:spPr>
          <a:xfrm>
            <a:off x="5486400" y="100584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Scope</a:t>
            </a:r>
            <a:endParaRPr lang="en-US" sz="1200" dirty="0"/>
          </a:p>
        </p:txBody>
      </p:sp>
      <p:sp>
        <p:nvSpPr>
          <p:cNvPr id="27" name="Text 24"/>
          <p:cNvSpPr/>
          <p:nvPr/>
        </p:nvSpPr>
        <p:spPr>
          <a:xfrm>
            <a:off x="5486400" y="131673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Industries, cities &amp; salary landscape</a:t>
            </a:r>
            <a:endParaRPr lang="en-US" sz="900" dirty="0"/>
          </a:p>
        </p:txBody>
      </p:sp>
      <p:sp>
        <p:nvSpPr>
          <p:cNvPr id="28" name="Shape 25"/>
          <p:cNvSpPr/>
          <p:nvPr/>
        </p:nvSpPr>
        <p:spPr>
          <a:xfrm>
            <a:off x="4754880" y="914400"/>
            <a:ext cx="54864" cy="82296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6"/>
          <p:cNvSpPr/>
          <p:nvPr/>
        </p:nvSpPr>
        <p:spPr>
          <a:xfrm>
            <a:off x="4754880" y="1920240"/>
            <a:ext cx="42062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7"/>
          <p:cNvSpPr/>
          <p:nvPr/>
        </p:nvSpPr>
        <p:spPr>
          <a:xfrm>
            <a:off x="4892040" y="2084832"/>
            <a:ext cx="493776" cy="493776"/>
          </a:xfrm>
          <a:prstGeom prst="ellipse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8"/>
          <p:cNvSpPr/>
          <p:nvPr/>
        </p:nvSpPr>
        <p:spPr>
          <a:xfrm>
            <a:off x="4892040" y="208483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32" name="Text 29"/>
          <p:cNvSpPr/>
          <p:nvPr/>
        </p:nvSpPr>
        <p:spPr>
          <a:xfrm>
            <a:off x="5486400" y="2011680"/>
            <a:ext cx="33375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Takeaway</a:t>
            </a:r>
            <a:endParaRPr lang="en-US" sz="1200" dirty="0"/>
          </a:p>
        </p:txBody>
      </p:sp>
      <p:sp>
        <p:nvSpPr>
          <p:cNvPr id="33" name="Text 30"/>
          <p:cNvSpPr/>
          <p:nvPr/>
        </p:nvSpPr>
        <p:spPr>
          <a:xfrm>
            <a:off x="5486400" y="2322576"/>
            <a:ext cx="3337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right choice for your future</a:t>
            </a:r>
            <a:endParaRPr lang="en-US" sz="900" dirty="0"/>
          </a:p>
        </p:txBody>
      </p:sp>
      <p:sp>
        <p:nvSpPr>
          <p:cNvPr id="34" name="Shape 31"/>
          <p:cNvSpPr/>
          <p:nvPr/>
        </p:nvSpPr>
        <p:spPr>
          <a:xfrm>
            <a:off x="4754880" y="1920240"/>
            <a:ext cx="54864" cy="82296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2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6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4592" y="4754880"/>
            <a:ext cx="2377440" cy="219456"/>
          </a:xfrm>
          <a:prstGeom prst="rect">
            <a:avLst/>
          </a:prstGeom>
        </p:spPr>
      </p:pic>
      <p:sp>
        <p:nvSpPr>
          <p:cNvPr id="37" name="Text 33"/>
          <p:cNvSpPr/>
          <p:nvPr/>
        </p:nvSpPr>
        <p:spPr>
          <a:xfrm>
            <a:off x="5943600" y="47411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PURSUE AN MBA IN UTTAR PRADESH?</a:t>
            </a:r>
            <a:endParaRPr lang="en-US" sz="15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98080" y="45720"/>
            <a:ext cx="1417320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804672"/>
            <a:ext cx="1554480" cy="256032"/>
          </a:xfrm>
          <a:prstGeom prst="roundRect">
            <a:avLst>
              <a:gd name="adj" fmla="val 50000"/>
            </a:avLst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80467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274320" y="1234440"/>
            <a:ext cx="2743200" cy="310896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1234440"/>
            <a:ext cx="2743200" cy="5486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74320" y="13716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💰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411480" y="202996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Advantage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11480" y="2468880"/>
            <a:ext cx="24688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Tuition fees &amp; living costs in UP are significantly lower than Mumbai or Bangalore — quality education without the heavy loan burden.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3200400" y="1234440"/>
            <a:ext cx="2743200" cy="310896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3200400" y="1234440"/>
            <a:ext cx="2743200" cy="54864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3200400" y="13716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🏗️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3337560" y="202996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Infrastructure Growth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3337560" y="2468880"/>
            <a:ext cx="24688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parks, industrial corridors &amp; smart cities in Noida, Lucknow &amp; Kanpur create internship &amp; placement opportunities on your doorstep.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6126480" y="1234440"/>
            <a:ext cx="2743200" cy="310896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6126480" y="1234440"/>
            <a:ext cx="2743200" cy="54864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6126480" y="1371600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🌐</a:t>
            </a:r>
            <a:endParaRPr lang="en-US" sz="2800" dirty="0"/>
          </a:p>
        </p:txBody>
      </p:sp>
      <p:sp>
        <p:nvSpPr>
          <p:cNvPr id="20" name="Text 17"/>
          <p:cNvSpPr/>
          <p:nvPr/>
        </p:nvSpPr>
        <p:spPr>
          <a:xfrm>
            <a:off x="6263640" y="2029968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Partnerships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6263640" y="2468880"/>
            <a:ext cx="246888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MBA universities in UP now partner with global universities &amp; Fortune 500 companies for exchange programmes and campus recruitment.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4592" y="4754880"/>
            <a:ext cx="2377440" cy="219456"/>
          </a:xfrm>
          <a:prstGeom prst="rect">
            <a:avLst/>
          </a:prstGeom>
        </p:spPr>
      </p:pic>
      <p:sp>
        <p:nvSpPr>
          <p:cNvPr id="24" name="Text 20"/>
          <p:cNvSpPr/>
          <p:nvPr/>
        </p:nvSpPr>
        <p:spPr>
          <a:xfrm>
            <a:off x="5943600" y="47411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MBA UNIVERSITIES IN UP WORTH CONSIDERING</a:t>
            </a:r>
            <a:endParaRPr lang="en-US" sz="14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98080" y="45720"/>
            <a:ext cx="1417320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804672"/>
            <a:ext cx="1554480" cy="256032"/>
          </a:xfrm>
          <a:prstGeom prst="roundRect">
            <a:avLst>
              <a:gd name="adj" fmla="val 50000"/>
            </a:avLst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80467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274320" y="1207008"/>
            <a:ext cx="4160520" cy="877824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1207008"/>
            <a:ext cx="54864" cy="87782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6"/>
          <p:cNvSpPr/>
          <p:nvPr/>
        </p:nvSpPr>
        <p:spPr>
          <a:xfrm>
            <a:off x="411480" y="1408176"/>
            <a:ext cx="475488" cy="47548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411480" y="14081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987552" y="1261872"/>
            <a:ext cx="3337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Babu Banarasi Das University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987552" y="1682496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Lucknow   |   ✦ Industry-Aligned Curriculum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4754880" y="1207008"/>
            <a:ext cx="4160520" cy="877824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4754880" y="1207008"/>
            <a:ext cx="54864" cy="877824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2"/>
          <p:cNvSpPr/>
          <p:nvPr/>
        </p:nvSpPr>
        <p:spPr>
          <a:xfrm>
            <a:off x="4892040" y="1408176"/>
            <a:ext cx="475488" cy="47548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3"/>
          <p:cNvSpPr/>
          <p:nvPr/>
        </p:nvSpPr>
        <p:spPr>
          <a:xfrm>
            <a:off x="4892040" y="140817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5468112" y="1261872"/>
            <a:ext cx="3337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Amity University</a:t>
            </a:r>
            <a:endParaRPr lang="en-US" sz="1100" dirty="0"/>
          </a:p>
        </p:txBody>
      </p:sp>
      <p:sp>
        <p:nvSpPr>
          <p:cNvPr id="18" name="Text 15"/>
          <p:cNvSpPr/>
          <p:nvPr/>
        </p:nvSpPr>
        <p:spPr>
          <a:xfrm>
            <a:off x="5468112" y="1682496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Noida   |   ✦ Fortune 500 Placements</a:t>
            </a:r>
            <a:endParaRPr lang="en-US" sz="850" dirty="0"/>
          </a:p>
        </p:txBody>
      </p:sp>
      <p:sp>
        <p:nvSpPr>
          <p:cNvPr id="19" name="Shape 16"/>
          <p:cNvSpPr/>
          <p:nvPr/>
        </p:nvSpPr>
        <p:spPr>
          <a:xfrm>
            <a:off x="274320" y="2231136"/>
            <a:ext cx="4160520" cy="877824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7"/>
          <p:cNvSpPr/>
          <p:nvPr/>
        </p:nvSpPr>
        <p:spPr>
          <a:xfrm>
            <a:off x="274320" y="2231136"/>
            <a:ext cx="54864" cy="87782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8"/>
          <p:cNvSpPr/>
          <p:nvPr/>
        </p:nvSpPr>
        <p:spPr>
          <a:xfrm>
            <a:off x="411480" y="2432304"/>
            <a:ext cx="475488" cy="47548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19"/>
          <p:cNvSpPr/>
          <p:nvPr/>
        </p:nvSpPr>
        <p:spPr>
          <a:xfrm>
            <a:off x="411480" y="24323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3" name="Text 20"/>
          <p:cNvSpPr/>
          <p:nvPr/>
        </p:nvSpPr>
        <p:spPr>
          <a:xfrm>
            <a:off x="987552" y="2286000"/>
            <a:ext cx="3337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Lucknow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987552" y="2706624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Lucknow   |   ✦ Government University Legacy</a:t>
            </a:r>
            <a:endParaRPr lang="en-US" sz="850" dirty="0"/>
          </a:p>
        </p:txBody>
      </p:sp>
      <p:sp>
        <p:nvSpPr>
          <p:cNvPr id="25" name="Shape 22"/>
          <p:cNvSpPr/>
          <p:nvPr/>
        </p:nvSpPr>
        <p:spPr>
          <a:xfrm>
            <a:off x="4754880" y="2231136"/>
            <a:ext cx="4160520" cy="877824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3"/>
          <p:cNvSpPr/>
          <p:nvPr/>
        </p:nvSpPr>
        <p:spPr>
          <a:xfrm>
            <a:off x="4754880" y="2231136"/>
            <a:ext cx="54864" cy="877824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4"/>
          <p:cNvSpPr/>
          <p:nvPr/>
        </p:nvSpPr>
        <p:spPr>
          <a:xfrm>
            <a:off x="4892040" y="2432304"/>
            <a:ext cx="475488" cy="47548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5"/>
          <p:cNvSpPr/>
          <p:nvPr/>
        </p:nvSpPr>
        <p:spPr>
          <a:xfrm>
            <a:off x="4892040" y="24323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5468112" y="2286000"/>
            <a:ext cx="3337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Shiv Nadar University</a:t>
            </a:r>
            <a:endParaRPr lang="en-US" sz="1100" dirty="0"/>
          </a:p>
        </p:txBody>
      </p:sp>
      <p:sp>
        <p:nvSpPr>
          <p:cNvPr id="30" name="Text 27"/>
          <p:cNvSpPr/>
          <p:nvPr/>
        </p:nvSpPr>
        <p:spPr>
          <a:xfrm>
            <a:off x="5468112" y="2706624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Greater Noida   |   ✦ Research &amp; Analytics Focus</a:t>
            </a:r>
            <a:endParaRPr lang="en-US" sz="850" dirty="0"/>
          </a:p>
        </p:txBody>
      </p:sp>
      <p:sp>
        <p:nvSpPr>
          <p:cNvPr id="31" name="Shape 28"/>
          <p:cNvSpPr/>
          <p:nvPr/>
        </p:nvSpPr>
        <p:spPr>
          <a:xfrm>
            <a:off x="2514600" y="3255264"/>
            <a:ext cx="4160520" cy="877824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9"/>
          <p:cNvSpPr/>
          <p:nvPr/>
        </p:nvSpPr>
        <p:spPr>
          <a:xfrm>
            <a:off x="2514600" y="3255264"/>
            <a:ext cx="54864" cy="87782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3" name="Shape 30"/>
          <p:cNvSpPr/>
          <p:nvPr/>
        </p:nvSpPr>
        <p:spPr>
          <a:xfrm>
            <a:off x="2651760" y="3456432"/>
            <a:ext cx="475488" cy="475488"/>
          </a:xfrm>
          <a:prstGeom prst="ellipse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1"/>
          <p:cNvSpPr/>
          <p:nvPr/>
        </p:nvSpPr>
        <p:spPr>
          <a:xfrm>
            <a:off x="2651760" y="345643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5" name="Text 32"/>
          <p:cNvSpPr/>
          <p:nvPr/>
        </p:nvSpPr>
        <p:spPr>
          <a:xfrm>
            <a:off x="3227832" y="3310128"/>
            <a:ext cx="3337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Integral University</a:t>
            </a:r>
            <a:endParaRPr lang="en-US" sz="1100" dirty="0"/>
          </a:p>
        </p:txBody>
      </p:sp>
      <p:sp>
        <p:nvSpPr>
          <p:cNvPr id="36" name="Text 33"/>
          <p:cNvSpPr/>
          <p:nvPr/>
        </p:nvSpPr>
        <p:spPr>
          <a:xfrm>
            <a:off x="3227832" y="3730752"/>
            <a:ext cx="3337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898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Lucknow   |   ✦ Entrepreneurship &amp; Innovation</a:t>
            </a:r>
            <a:endParaRPr lang="en-US" sz="850" dirty="0"/>
          </a:p>
        </p:txBody>
      </p:sp>
      <p:sp>
        <p:nvSpPr>
          <p:cNvPr id="37" name="Shape 34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4592" y="4754880"/>
            <a:ext cx="2377440" cy="219456"/>
          </a:xfrm>
          <a:prstGeom prst="rect">
            <a:avLst/>
          </a:prstGeom>
        </p:spPr>
      </p:pic>
      <p:sp>
        <p:nvSpPr>
          <p:cNvPr id="39" name="Text 35"/>
          <p:cNvSpPr/>
          <p:nvPr/>
        </p:nvSpPr>
        <p:spPr>
          <a:xfrm>
            <a:off x="5943600" y="47411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LOOK FOR WHEN CHOOSING MBA UNIVERSITIES IN UP</a:t>
            </a:r>
            <a:endParaRPr lang="en-US" sz="13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98080" y="45720"/>
            <a:ext cx="1417320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804672"/>
            <a:ext cx="1554480" cy="256032"/>
          </a:xfrm>
          <a:prstGeom prst="roundRect">
            <a:avLst>
              <a:gd name="adj" fmla="val 50000"/>
            </a:avLst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80467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750" dirty="0"/>
          </a:p>
        </p:txBody>
      </p:sp>
      <p:sp>
        <p:nvSpPr>
          <p:cNvPr id="7" name="Shape 4"/>
          <p:cNvSpPr/>
          <p:nvPr/>
        </p:nvSpPr>
        <p:spPr>
          <a:xfrm>
            <a:off x="274320" y="1234440"/>
            <a:ext cx="4160520" cy="146304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5"/>
          <p:cNvSpPr/>
          <p:nvPr/>
        </p:nvSpPr>
        <p:spPr>
          <a:xfrm>
            <a:off x="274320" y="1234440"/>
            <a:ext cx="4160520" cy="5486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13716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1097280" y="1399032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Accreditation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457200" y="1892808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for AICTE approval and NAAC grading. These protect your degree's value in the job market.</a:t>
            </a:r>
            <a:endParaRPr lang="en-US" sz="950" dirty="0"/>
          </a:p>
        </p:txBody>
      </p:sp>
      <p:sp>
        <p:nvSpPr>
          <p:cNvPr id="12" name="Shape 9"/>
          <p:cNvSpPr/>
          <p:nvPr/>
        </p:nvSpPr>
        <p:spPr>
          <a:xfrm>
            <a:off x="4754880" y="1234440"/>
            <a:ext cx="4160520" cy="146304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0"/>
          <p:cNvSpPr/>
          <p:nvPr/>
        </p:nvSpPr>
        <p:spPr>
          <a:xfrm>
            <a:off x="4754880" y="1234440"/>
            <a:ext cx="4160520" cy="54864"/>
          </a:xfrm>
          <a:prstGeom prst="rect">
            <a:avLst/>
          </a:prstGeom>
          <a:solidFill>
            <a:srgbClr val="1E4D8C"/>
          </a:solidFill>
          <a:ln w="12700">
            <a:solidFill>
              <a:srgbClr val="1E4D8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1"/>
          <p:cNvSpPr/>
          <p:nvPr/>
        </p:nvSpPr>
        <p:spPr>
          <a:xfrm>
            <a:off x="4937760" y="137160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E4D8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5577840" y="1399032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Placement Records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937760" y="1892808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average packages and actual placement percentages — not just the highest package figures.</a:t>
            </a:r>
            <a:endParaRPr lang="en-US" sz="950" dirty="0"/>
          </a:p>
        </p:txBody>
      </p:sp>
      <p:sp>
        <p:nvSpPr>
          <p:cNvPr id="17" name="Shape 14"/>
          <p:cNvSpPr/>
          <p:nvPr/>
        </p:nvSpPr>
        <p:spPr>
          <a:xfrm>
            <a:off x="274320" y="2880360"/>
            <a:ext cx="4160520" cy="146304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5"/>
          <p:cNvSpPr/>
          <p:nvPr/>
        </p:nvSpPr>
        <p:spPr>
          <a:xfrm>
            <a:off x="274320" y="2880360"/>
            <a:ext cx="4160520" cy="54864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457200" y="30175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1097280" y="3044952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Credentials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57200" y="3538728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with corporate experience bring real-world perspective that academics alone cannot provide.</a:t>
            </a:r>
            <a:endParaRPr lang="en-US" sz="950" dirty="0"/>
          </a:p>
        </p:txBody>
      </p:sp>
      <p:sp>
        <p:nvSpPr>
          <p:cNvPr id="22" name="Shape 19"/>
          <p:cNvSpPr/>
          <p:nvPr/>
        </p:nvSpPr>
        <p:spPr>
          <a:xfrm>
            <a:off x="4754880" y="2880360"/>
            <a:ext cx="4160520" cy="1463040"/>
          </a:xfrm>
          <a:prstGeom prst="rect">
            <a:avLst/>
          </a:prstGeom>
          <a:solidFill>
            <a:srgbClr val="F4F6FB"/>
          </a:solidFill>
          <a:ln w="6350">
            <a:solidFill>
              <a:srgbClr val="D8E4F0"/>
            </a:solidFill>
            <a:prstDash val="solid"/>
          </a:ln>
          <a:effectLst>
            <a:outerShdw blurRad="50800" dist="127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0"/>
          <p:cNvSpPr/>
          <p:nvPr/>
        </p:nvSpPr>
        <p:spPr>
          <a:xfrm>
            <a:off x="4754880" y="2880360"/>
            <a:ext cx="4160520" cy="54864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1"/>
          <p:cNvSpPr/>
          <p:nvPr/>
        </p:nvSpPr>
        <p:spPr>
          <a:xfrm>
            <a:off x="4937760" y="3017520"/>
            <a:ext cx="548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000" dirty="0"/>
          </a:p>
        </p:txBody>
      </p:sp>
      <p:sp>
        <p:nvSpPr>
          <p:cNvPr id="25" name="Text 22"/>
          <p:cNvSpPr/>
          <p:nvPr/>
        </p:nvSpPr>
        <p:spPr>
          <a:xfrm>
            <a:off x="5577840" y="3044952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Specialisation Options</a:t>
            </a:r>
            <a:endParaRPr lang="en-US" sz="1300" dirty="0"/>
          </a:p>
        </p:txBody>
      </p:sp>
      <p:sp>
        <p:nvSpPr>
          <p:cNvPr id="26" name="Text 23"/>
          <p:cNvSpPr/>
          <p:nvPr/>
        </p:nvSpPr>
        <p:spPr>
          <a:xfrm>
            <a:off x="4937760" y="3538728"/>
            <a:ext cx="37947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Marketing, Finance, HR, Operations, Business Analytics — confirm your domain has sufficient depth.</a:t>
            </a:r>
            <a:endParaRPr lang="en-US" sz="950" dirty="0"/>
          </a:p>
        </p:txBody>
      </p:sp>
      <p:sp>
        <p:nvSpPr>
          <p:cNvPr id="27" name="Shape 24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8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4592" y="4754880"/>
            <a:ext cx="2377440" cy="219456"/>
          </a:xfrm>
          <a:prstGeom prst="rect">
            <a:avLst/>
          </a:prstGeom>
        </p:spPr>
      </p:pic>
      <p:sp>
        <p:nvSpPr>
          <p:cNvPr id="29" name="Text 25"/>
          <p:cNvSpPr/>
          <p:nvPr/>
        </p:nvSpPr>
        <p:spPr>
          <a:xfrm>
            <a:off x="5943600" y="47411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74320" y="0"/>
            <a:ext cx="73152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SCOPE AFTER MBA FROM UP UNIVERSITIES</a:t>
            </a:r>
            <a:endParaRPr lang="en-US" sz="15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498080" y="45720"/>
            <a:ext cx="1417320" cy="566928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274320" y="804672"/>
            <a:ext cx="1554480" cy="256032"/>
          </a:xfrm>
          <a:prstGeom prst="roundRect">
            <a:avLst>
              <a:gd name="adj" fmla="val 50000"/>
            </a:avLst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274320" y="80467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5</a:t>
            </a:r>
            <a:endParaRPr lang="en-US" sz="750" dirty="0"/>
          </a:p>
        </p:txBody>
      </p:sp>
      <p:sp>
        <p:nvSpPr>
          <p:cNvPr id="7" name="Text 4"/>
          <p:cNvSpPr/>
          <p:nvPr/>
        </p:nvSpPr>
        <p:spPr>
          <a:xfrm>
            <a:off x="274320" y="120700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Recruiting Industries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274320" y="16002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74320" y="16002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🏦 Banking &amp; Finance</a:t>
            </a:r>
            <a:endParaRPr lang="en-US" sz="900" dirty="0"/>
          </a:p>
        </p:txBody>
      </p:sp>
      <p:sp>
        <p:nvSpPr>
          <p:cNvPr id="10" name="Shape 7"/>
          <p:cNvSpPr/>
          <p:nvPr/>
        </p:nvSpPr>
        <p:spPr>
          <a:xfrm>
            <a:off x="1764792" y="16002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1764792" y="16002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IT &amp; BPO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3255264" y="16002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0"/>
          <p:cNvSpPr/>
          <p:nvPr/>
        </p:nvSpPr>
        <p:spPr>
          <a:xfrm>
            <a:off x="3255264" y="16002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🛒 FMCG &amp; Retail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274320" y="22860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274320" y="22860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Consulting</a:t>
            </a:r>
            <a:endParaRPr lang="en-US" sz="900" dirty="0"/>
          </a:p>
        </p:txBody>
      </p:sp>
      <p:sp>
        <p:nvSpPr>
          <p:cNvPr id="16" name="Shape 13"/>
          <p:cNvSpPr/>
          <p:nvPr/>
        </p:nvSpPr>
        <p:spPr>
          <a:xfrm>
            <a:off x="1764792" y="22860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4"/>
          <p:cNvSpPr/>
          <p:nvPr/>
        </p:nvSpPr>
        <p:spPr>
          <a:xfrm>
            <a:off x="1764792" y="22860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🏥 Healthcare</a:t>
            </a:r>
            <a:endParaRPr lang="en-US" sz="900" dirty="0"/>
          </a:p>
        </p:txBody>
      </p:sp>
      <p:sp>
        <p:nvSpPr>
          <p:cNvPr id="18" name="Shape 15"/>
          <p:cNvSpPr/>
          <p:nvPr/>
        </p:nvSpPr>
        <p:spPr>
          <a:xfrm>
            <a:off x="3255264" y="2286000"/>
            <a:ext cx="1417320" cy="566928"/>
          </a:xfrm>
          <a:prstGeom prst="rect">
            <a:avLst/>
          </a:prstGeom>
          <a:solidFill>
            <a:srgbClr val="FFFFFF"/>
          </a:solidFill>
          <a:ln w="6350">
            <a:solidFill>
              <a:srgbClr val="D0DC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6"/>
          <p:cNvSpPr/>
          <p:nvPr/>
        </p:nvSpPr>
        <p:spPr>
          <a:xfrm>
            <a:off x="3255264" y="2286000"/>
            <a:ext cx="1417320" cy="56692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Operations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4846320" y="1207008"/>
            <a:ext cx="4023360" cy="333756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8"/>
          <p:cNvSpPr/>
          <p:nvPr/>
        </p:nvSpPr>
        <p:spPr>
          <a:xfrm>
            <a:off x="5029200" y="132588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Opportunities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5029200" y="1783080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</a:t>
            </a: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Noida &amp; Greater Noida are booming as IT &amp; BPO hubs — no relocation needed.</a:t>
            </a:r>
            <a:endParaRPr lang="en-US" sz="950" dirty="0"/>
          </a:p>
        </p:txBody>
      </p:sp>
      <p:sp>
        <p:nvSpPr>
          <p:cNvPr id="23" name="Text 20"/>
          <p:cNvSpPr/>
          <p:nvPr/>
        </p:nvSpPr>
        <p:spPr>
          <a:xfrm>
            <a:off x="5029200" y="2441448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</a:t>
            </a: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Lucknow's expanding commercial sector drives demand for MBA professionals.</a:t>
            </a:r>
            <a:endParaRPr lang="en-US" sz="950" dirty="0"/>
          </a:p>
        </p:txBody>
      </p:sp>
      <p:sp>
        <p:nvSpPr>
          <p:cNvPr id="24" name="Text 21"/>
          <p:cNvSpPr/>
          <p:nvPr/>
        </p:nvSpPr>
        <p:spPr>
          <a:xfrm>
            <a:off x="5029200" y="3099816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</a:t>
            </a: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Tier-2 &amp; tier-3 cities in UP hiring aggressively as private sector grows.</a:t>
            </a:r>
            <a:endParaRPr lang="en-US" sz="950" dirty="0"/>
          </a:p>
        </p:txBody>
      </p:sp>
      <p:sp>
        <p:nvSpPr>
          <p:cNvPr id="25" name="Text 22"/>
          <p:cNvSpPr/>
          <p:nvPr/>
        </p:nvSpPr>
        <p:spPr>
          <a:xfrm>
            <a:off x="5029200" y="3758184"/>
            <a:ext cx="35661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50" b="1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▶  </a:t>
            </a:r>
            <a:r>
              <a:rPr lang="en-US" sz="95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alumni networks in Delhi NCR open doors beyond state borders.</a:t>
            </a:r>
            <a:endParaRPr lang="en-US" sz="950" dirty="0"/>
          </a:p>
        </p:txBody>
      </p:sp>
      <p:sp>
        <p:nvSpPr>
          <p:cNvPr id="26" name="Shape 23"/>
          <p:cNvSpPr/>
          <p:nvPr/>
        </p:nvSpPr>
        <p:spPr>
          <a:xfrm>
            <a:off x="0" y="4732020"/>
            <a:ext cx="9144000" cy="411480"/>
          </a:xfrm>
          <a:prstGeom prst="rect">
            <a:avLst/>
          </a:prstGeom>
          <a:solidFill>
            <a:srgbClr val="1B2A4A"/>
          </a:solidFill>
          <a:ln w="12700">
            <a:solidFill>
              <a:srgbClr val="1B2A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27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164592" y="4754880"/>
            <a:ext cx="2377440" cy="219456"/>
          </a:xfrm>
          <a:prstGeom prst="rect">
            <a:avLst/>
          </a:prstGeom>
        </p:spPr>
      </p:pic>
      <p:sp>
        <p:nvSpPr>
          <p:cNvPr id="28" name="Text 24"/>
          <p:cNvSpPr/>
          <p:nvPr/>
        </p:nvSpPr>
        <p:spPr>
          <a:xfrm>
            <a:off x="5943600" y="4741164"/>
            <a:ext cx="3017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A8C4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mycampusindia.com/universities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320" y="182880"/>
            <a:ext cx="2194560" cy="14630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274320" y="1783080"/>
            <a:ext cx="8595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3EA7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THOUGHTS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274320" y="2240280"/>
            <a:ext cx="85953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Right MBA University in UP Is Closer Than You Think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74320" y="3154680"/>
            <a:ext cx="85953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best university for you aligns with your career goals, budget, specialisation, and long-term vision. Take your time, visit campuses, talk to alumni, and cross-check placement data before making your final call.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274320" y="3858768"/>
            <a:ext cx="8595360" cy="658368"/>
          </a:xfrm>
          <a:prstGeom prst="rect">
            <a:avLst/>
          </a:prstGeom>
          <a:solidFill>
            <a:srgbClr val="3EA74B"/>
          </a:solidFill>
          <a:ln w="12700">
            <a:solidFill>
              <a:srgbClr val="3EA7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274320" y="3858768"/>
            <a:ext cx="85953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all MBA Universities in UP  </a:t>
            </a: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https://mycampusindia</a:t>
            </a: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.com/universities</a:t>
            </a:r>
            <a:endParaRPr lang="en-US" sz="13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274320" y="4800600"/>
            <a:ext cx="2560320" cy="23774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504</Words>
  <Application>Microsoft Office PowerPoint</Application>
  <PresentationFormat>On-screen Show (16:9)</PresentationFormat>
  <Paragraphs>92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Segoe UI Emoji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MBA Universities in UP — MyCampusIndia</dc:title>
  <dc:subject>MBA Education Guide Uttar Pradesh</dc:subject>
  <dc:creator>MyCampusIndia</dc:creator>
  <cp:lastModifiedBy>Upasana Bhar</cp:lastModifiedBy>
  <cp:revision>2</cp:revision>
  <dcterms:created xsi:type="dcterms:W3CDTF">2026-06-03T07:13:44Z</dcterms:created>
  <dcterms:modified xsi:type="dcterms:W3CDTF">2026-06-03T07:17:36Z</dcterms:modified>
</cp:coreProperties>
</file>